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Corporative" panose="020B0604020202020204" charset="-78"/>
      <p:regular r:id="rId18"/>
    </p:embeddedFont>
    <p:embeddedFont>
      <p:font typeface="Fira Code Bold" panose="020B0809050000020004" pitchFamily="49" charset="0"/>
      <p:regular r:id="rId19"/>
      <p:bold r:id="rId20"/>
    </p:embeddedFont>
    <p:embeddedFont>
      <p:font typeface="Harlow" panose="020B0604020202020204" charset="0"/>
      <p:regular r:id="rId21"/>
    </p:embeddedFont>
    <p:embeddedFont>
      <p:font typeface="Horizon" panose="020B0604020202020204" charset="0"/>
      <p:regular r:id="rId22"/>
    </p:embeddedFont>
    <p:embeddedFont>
      <p:font typeface="Open Sauce Light" panose="020B0604020202020204" charset="0"/>
      <p:regular r:id="rId23"/>
    </p:embeddedFont>
    <p:embeddedFont>
      <p:font typeface="Taviraj Extra-Light" panose="020B0604020202020204" charset="-34"/>
      <p:regular r:id="rId24"/>
    </p:embeddedFont>
    <p:embeddedFont>
      <p:font typeface="Twister" charset="0"/>
      <p:regular r:id="rId25"/>
    </p:embeddedFont>
    <p:embeddedFont>
      <p:font typeface="Unica On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C31C3-00AF-4A3B-4E43-5A466BFBFB80}" v="34" dt="2024-12-08T20:56:0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57173">
            <a:off x="1672852" y="639199"/>
            <a:ext cx="7360116" cy="6329699"/>
          </a:xfrm>
          <a:custGeom>
            <a:avLst/>
            <a:gdLst/>
            <a:ahLst/>
            <a:cxnLst/>
            <a:rect l="l" t="t" r="r" b="b"/>
            <a:pathLst>
              <a:path w="7360116" h="6329699">
                <a:moveTo>
                  <a:pt x="0" y="0"/>
                </a:moveTo>
                <a:lnTo>
                  <a:pt x="7360116" y="0"/>
                </a:lnTo>
                <a:lnTo>
                  <a:pt x="7360116" y="6329700"/>
                </a:lnTo>
                <a:lnTo>
                  <a:pt x="0" y="63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09358" y="231479"/>
            <a:ext cx="2577633" cy="3236754"/>
          </a:xfrm>
          <a:custGeom>
            <a:avLst/>
            <a:gdLst/>
            <a:ahLst/>
            <a:cxnLst/>
            <a:rect l="l" t="t" r="r" b="b"/>
            <a:pathLst>
              <a:path w="2577633" h="3236754">
                <a:moveTo>
                  <a:pt x="0" y="0"/>
                </a:moveTo>
                <a:lnTo>
                  <a:pt x="2577633" y="0"/>
                </a:lnTo>
                <a:lnTo>
                  <a:pt x="2577633" y="3236753"/>
                </a:lnTo>
                <a:lnTo>
                  <a:pt x="0" y="323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1000" y="2995522"/>
            <a:ext cx="5316922" cy="6780163"/>
          </a:xfrm>
          <a:custGeom>
            <a:avLst/>
            <a:gdLst/>
            <a:ahLst/>
            <a:cxnLst/>
            <a:rect l="l" t="t" r="r" b="b"/>
            <a:pathLst>
              <a:path w="5316922" h="6780163">
                <a:moveTo>
                  <a:pt x="0" y="0"/>
                </a:moveTo>
                <a:lnTo>
                  <a:pt x="5316923" y="0"/>
                </a:lnTo>
                <a:lnTo>
                  <a:pt x="5316923" y="6780162"/>
                </a:lnTo>
                <a:lnTo>
                  <a:pt x="0" y="6780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75711" y="2764250"/>
            <a:ext cx="16005173" cy="362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1"/>
              </a:lnSpc>
            </a:pPr>
            <a:r>
              <a:rPr lang="en-US" sz="10372">
                <a:solidFill>
                  <a:srgbClr val="0927EB"/>
                </a:solidFill>
                <a:latin typeface="Archivo Black"/>
                <a:ea typeface="Archivo Black"/>
                <a:cs typeface="Archivo Black"/>
                <a:sym typeface="Archivo Black"/>
              </a:rPr>
              <a:t>CAPSTONE </a:t>
            </a:r>
          </a:p>
          <a:p>
            <a:pPr algn="ctr">
              <a:lnSpc>
                <a:spcPts val="14521"/>
              </a:lnSpc>
              <a:spcBef>
                <a:spcPct val="0"/>
              </a:spcBef>
            </a:pPr>
            <a:r>
              <a:rPr lang="en-US" sz="10372">
                <a:solidFill>
                  <a:srgbClr val="0927EB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2814531" y="7585605"/>
            <a:ext cx="4895554" cy="361366"/>
          </a:xfrm>
          <a:custGeom>
            <a:avLst/>
            <a:gdLst/>
            <a:ahLst/>
            <a:cxnLst/>
            <a:rect l="l" t="t" r="r" b="b"/>
            <a:pathLst>
              <a:path w="4895554" h="361366">
                <a:moveTo>
                  <a:pt x="0" y="0"/>
                </a:moveTo>
                <a:lnTo>
                  <a:pt x="4895554" y="0"/>
                </a:lnTo>
                <a:lnTo>
                  <a:pt x="4895554" y="361366"/>
                </a:lnTo>
                <a:lnTo>
                  <a:pt x="0" y="361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936628" y="781050"/>
            <a:ext cx="10272214" cy="287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72"/>
              </a:lnSpc>
            </a:pPr>
            <a:r>
              <a:rPr lang="en-US" sz="12980">
                <a:solidFill>
                  <a:srgbClr val="0927EB"/>
                </a:solidFill>
                <a:latin typeface="Unica One"/>
                <a:ea typeface="Unica One"/>
                <a:cs typeface="Unica One"/>
                <a:sym typeface="Unica One"/>
              </a:rPr>
              <a:t>2024</a:t>
            </a:r>
          </a:p>
          <a:p>
            <a:pPr algn="ctr">
              <a:lnSpc>
                <a:spcPts val="4240"/>
              </a:lnSpc>
              <a:spcBef>
                <a:spcPct val="0"/>
              </a:spcBef>
            </a:pPr>
            <a:endParaRPr lang="en-US" sz="12980">
              <a:solidFill>
                <a:srgbClr val="0927EB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38765" y="6779578"/>
            <a:ext cx="5247084" cy="80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</a:pPr>
            <a:r>
              <a:rPr lang="en-US" sz="4641">
                <a:solidFill>
                  <a:srgbClr val="0927EB"/>
                </a:solidFill>
                <a:latin typeface="Harlow"/>
                <a:ea typeface="Harlow"/>
                <a:cs typeface="Harlow"/>
                <a:sym typeface="Harlow"/>
              </a:rPr>
              <a:t>by Fatma Nur Kraman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6553" y="993547"/>
            <a:ext cx="15023590" cy="8264753"/>
          </a:xfrm>
          <a:custGeom>
            <a:avLst/>
            <a:gdLst/>
            <a:ahLst/>
            <a:cxnLst/>
            <a:rect l="l" t="t" r="r" b="b"/>
            <a:pathLst>
              <a:path w="15023590" h="8264753">
                <a:moveTo>
                  <a:pt x="0" y="0"/>
                </a:moveTo>
                <a:lnTo>
                  <a:pt x="15023590" y="0"/>
                </a:lnTo>
                <a:lnTo>
                  <a:pt x="15023590" y="8264753"/>
                </a:lnTo>
                <a:lnTo>
                  <a:pt x="0" y="826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201" y="825777"/>
            <a:ext cx="14063598" cy="7809407"/>
          </a:xfrm>
          <a:custGeom>
            <a:avLst/>
            <a:gdLst/>
            <a:ahLst/>
            <a:cxnLst/>
            <a:rect l="l" t="t" r="r" b="b"/>
            <a:pathLst>
              <a:path w="14063598" h="7809407">
                <a:moveTo>
                  <a:pt x="0" y="0"/>
                </a:moveTo>
                <a:lnTo>
                  <a:pt x="14063598" y="0"/>
                </a:lnTo>
                <a:lnTo>
                  <a:pt x="14063598" y="7809407"/>
                </a:lnTo>
                <a:lnTo>
                  <a:pt x="0" y="780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45963" y="825777"/>
            <a:ext cx="1259672" cy="1963066"/>
          </a:xfrm>
          <a:custGeom>
            <a:avLst/>
            <a:gdLst/>
            <a:ahLst/>
            <a:cxnLst/>
            <a:rect l="l" t="t" r="r" b="b"/>
            <a:pathLst>
              <a:path w="1259672" h="1963066">
                <a:moveTo>
                  <a:pt x="0" y="0"/>
                </a:moveTo>
                <a:lnTo>
                  <a:pt x="1259672" y="0"/>
                </a:lnTo>
                <a:lnTo>
                  <a:pt x="1259672" y="1963066"/>
                </a:lnTo>
                <a:lnTo>
                  <a:pt x="0" y="196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31810">
            <a:off x="16809074" y="1590466"/>
            <a:ext cx="900453" cy="1403260"/>
          </a:xfrm>
          <a:custGeom>
            <a:avLst/>
            <a:gdLst/>
            <a:ahLst/>
            <a:cxnLst/>
            <a:rect l="l" t="t" r="r" b="b"/>
            <a:pathLst>
              <a:path w="900453" h="1403260">
                <a:moveTo>
                  <a:pt x="0" y="0"/>
                </a:moveTo>
                <a:lnTo>
                  <a:pt x="900452" y="0"/>
                </a:lnTo>
                <a:lnTo>
                  <a:pt x="900452" y="1403260"/>
                </a:lnTo>
                <a:lnTo>
                  <a:pt x="0" y="140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4588" y="0"/>
            <a:ext cx="6213412" cy="8115476"/>
          </a:xfrm>
          <a:custGeom>
            <a:avLst/>
            <a:gdLst/>
            <a:ahLst/>
            <a:cxnLst/>
            <a:rect l="l" t="t" r="r" b="b"/>
            <a:pathLst>
              <a:path w="6213412" h="8115476">
                <a:moveTo>
                  <a:pt x="0" y="0"/>
                </a:moveTo>
                <a:lnTo>
                  <a:pt x="6213412" y="0"/>
                </a:lnTo>
                <a:lnTo>
                  <a:pt x="6213412" y="8115476"/>
                </a:lnTo>
                <a:lnTo>
                  <a:pt x="0" y="8115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127769"/>
            <a:ext cx="10522124" cy="3958514"/>
          </a:xfrm>
          <a:custGeom>
            <a:avLst/>
            <a:gdLst/>
            <a:ahLst/>
            <a:cxnLst/>
            <a:rect l="l" t="t" r="r" b="b"/>
            <a:pathLst>
              <a:path w="10522124" h="3958514">
                <a:moveTo>
                  <a:pt x="0" y="0"/>
                </a:moveTo>
                <a:lnTo>
                  <a:pt x="10522124" y="0"/>
                </a:lnTo>
                <a:lnTo>
                  <a:pt x="10522124" y="3958515"/>
                </a:lnTo>
                <a:lnTo>
                  <a:pt x="0" y="3958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r="-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4115" y="7186791"/>
            <a:ext cx="2403885" cy="2403885"/>
          </a:xfrm>
          <a:custGeom>
            <a:avLst/>
            <a:gdLst/>
            <a:ahLst/>
            <a:cxnLst/>
            <a:rect l="l" t="t" r="r" b="b"/>
            <a:pathLst>
              <a:path w="2403885" h="2403885">
                <a:moveTo>
                  <a:pt x="0" y="0"/>
                </a:moveTo>
                <a:lnTo>
                  <a:pt x="2403885" y="0"/>
                </a:lnTo>
                <a:lnTo>
                  <a:pt x="2403885" y="2403886"/>
                </a:lnTo>
                <a:lnTo>
                  <a:pt x="0" y="240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196186">
            <a:off x="583746" y="1587496"/>
            <a:ext cx="3778926" cy="1614632"/>
          </a:xfrm>
          <a:custGeom>
            <a:avLst/>
            <a:gdLst/>
            <a:ahLst/>
            <a:cxnLst/>
            <a:rect l="l" t="t" r="r" b="b"/>
            <a:pathLst>
              <a:path w="3778926" h="1614632">
                <a:moveTo>
                  <a:pt x="0" y="0"/>
                </a:moveTo>
                <a:lnTo>
                  <a:pt x="3778926" y="0"/>
                </a:lnTo>
                <a:lnTo>
                  <a:pt x="3778926" y="1614633"/>
                </a:lnTo>
                <a:lnTo>
                  <a:pt x="0" y="161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9269" y="479330"/>
            <a:ext cx="6377940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9300" b="1">
                <a:solidFill>
                  <a:srgbClr val="0927E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Employees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0"/>
            <a:ext cx="5521939" cy="5521939"/>
          </a:xfrm>
          <a:custGeom>
            <a:avLst/>
            <a:gdLst/>
            <a:ahLst/>
            <a:cxnLst/>
            <a:rect l="l" t="t" r="r" b="b"/>
            <a:pathLst>
              <a:path w="5521939" h="5521939">
                <a:moveTo>
                  <a:pt x="0" y="0"/>
                </a:moveTo>
                <a:lnTo>
                  <a:pt x="5521939" y="0"/>
                </a:lnTo>
                <a:lnTo>
                  <a:pt x="5521939" y="5521939"/>
                </a:lnTo>
                <a:lnTo>
                  <a:pt x="0" y="5521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19872" y="3040979"/>
            <a:ext cx="6217321" cy="6217321"/>
          </a:xfrm>
          <a:custGeom>
            <a:avLst/>
            <a:gdLst/>
            <a:ahLst/>
            <a:cxnLst/>
            <a:rect l="l" t="t" r="r" b="b"/>
            <a:pathLst>
              <a:path w="6217321" h="6217321">
                <a:moveTo>
                  <a:pt x="0" y="0"/>
                </a:moveTo>
                <a:lnTo>
                  <a:pt x="6217322" y="0"/>
                </a:lnTo>
                <a:lnTo>
                  <a:pt x="6217322" y="6217321"/>
                </a:lnTo>
                <a:lnTo>
                  <a:pt x="0" y="621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48058" y="0"/>
            <a:ext cx="3111242" cy="4735242"/>
          </a:xfrm>
          <a:custGeom>
            <a:avLst/>
            <a:gdLst/>
            <a:ahLst/>
            <a:cxnLst/>
            <a:rect l="l" t="t" r="r" b="b"/>
            <a:pathLst>
              <a:path w="3111242" h="4735242">
                <a:moveTo>
                  <a:pt x="0" y="0"/>
                </a:moveTo>
                <a:lnTo>
                  <a:pt x="3111242" y="0"/>
                </a:lnTo>
                <a:lnTo>
                  <a:pt x="3111242" y="4735242"/>
                </a:lnTo>
                <a:lnTo>
                  <a:pt x="0" y="473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60970" y="7017857"/>
            <a:ext cx="2769868" cy="2769868"/>
          </a:xfrm>
          <a:custGeom>
            <a:avLst/>
            <a:gdLst/>
            <a:ahLst/>
            <a:cxnLst/>
            <a:rect l="l" t="t" r="r" b="b"/>
            <a:pathLst>
              <a:path w="2769868" h="2769868">
                <a:moveTo>
                  <a:pt x="0" y="0"/>
                </a:moveTo>
                <a:lnTo>
                  <a:pt x="2769868" y="0"/>
                </a:lnTo>
                <a:lnTo>
                  <a:pt x="2769868" y="2769869"/>
                </a:lnTo>
                <a:lnTo>
                  <a:pt x="0" y="2769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2042" y="6638823"/>
            <a:ext cx="1763968" cy="1763968"/>
          </a:xfrm>
          <a:custGeom>
            <a:avLst/>
            <a:gdLst/>
            <a:ahLst/>
            <a:cxnLst/>
            <a:rect l="l" t="t" r="r" b="b"/>
            <a:pathLst>
              <a:path w="1763968" h="1763968">
                <a:moveTo>
                  <a:pt x="0" y="0"/>
                </a:moveTo>
                <a:lnTo>
                  <a:pt x="1763968" y="0"/>
                </a:lnTo>
                <a:lnTo>
                  <a:pt x="1763968" y="1763968"/>
                </a:lnTo>
                <a:lnTo>
                  <a:pt x="0" y="1763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57455" y="7103001"/>
            <a:ext cx="3671017" cy="2349252"/>
          </a:xfrm>
          <a:custGeom>
            <a:avLst/>
            <a:gdLst/>
            <a:ahLst/>
            <a:cxnLst/>
            <a:rect l="l" t="t" r="r" b="b"/>
            <a:pathLst>
              <a:path w="3671017" h="2349252">
                <a:moveTo>
                  <a:pt x="0" y="0"/>
                </a:moveTo>
                <a:lnTo>
                  <a:pt x="3671017" y="0"/>
                </a:lnTo>
                <a:lnTo>
                  <a:pt x="3671017" y="2349252"/>
                </a:lnTo>
                <a:lnTo>
                  <a:pt x="0" y="234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74533" y="570486"/>
            <a:ext cx="8222479" cy="219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35"/>
              </a:lnSpc>
            </a:pPr>
            <a:r>
              <a:rPr lang="en-US" sz="12525" b="1">
                <a:solidFill>
                  <a:srgbClr val="0927EB"/>
                </a:solidFill>
                <a:latin typeface="Arimo Bold"/>
                <a:ea typeface="Arimo Bold"/>
                <a:cs typeface="Arimo Bold"/>
                <a:sym typeface="Arimo Bold"/>
              </a:rPr>
              <a:t>Core Skills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1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7887" y="1028700"/>
            <a:ext cx="8132226" cy="8275866"/>
          </a:xfrm>
          <a:custGeom>
            <a:avLst/>
            <a:gdLst/>
            <a:ahLst/>
            <a:cxnLst/>
            <a:rect l="l" t="t" r="r" b="b"/>
            <a:pathLst>
              <a:path w="8132226" h="8275866">
                <a:moveTo>
                  <a:pt x="0" y="0"/>
                </a:moveTo>
                <a:lnTo>
                  <a:pt x="8132226" y="0"/>
                </a:lnTo>
                <a:lnTo>
                  <a:pt x="8132226" y="8275866"/>
                </a:lnTo>
                <a:lnTo>
                  <a:pt x="0" y="827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05368" y="4245928"/>
            <a:ext cx="2877264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93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5939">
            <a:off x="11983051" y="-2523464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51443" y="3690744"/>
            <a:ext cx="6877503" cy="58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4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1393247" y="4026954"/>
            <a:ext cx="15115652" cy="0"/>
          </a:xfrm>
          <a:prstGeom prst="line">
            <a:avLst/>
          </a:prstGeom>
          <a:ln w="9525" cap="flat">
            <a:solidFill>
              <a:srgbClr val="0927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0" y="1737960"/>
            <a:ext cx="8222297" cy="6495615"/>
          </a:xfrm>
          <a:custGeom>
            <a:avLst/>
            <a:gdLst/>
            <a:ahLst/>
            <a:cxnLst/>
            <a:rect l="l" t="t" r="r" b="b"/>
            <a:pathLst>
              <a:path w="8222297" h="6495615">
                <a:moveTo>
                  <a:pt x="0" y="0"/>
                </a:moveTo>
                <a:lnTo>
                  <a:pt x="8222297" y="0"/>
                </a:lnTo>
                <a:lnTo>
                  <a:pt x="8222297" y="6495614"/>
                </a:lnTo>
                <a:lnTo>
                  <a:pt x="0" y="649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27438" y="4193594"/>
            <a:ext cx="7981462" cy="555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Introduction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About me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Database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Introduction to Chinook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Introduction of tables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Analysis of tables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Core skills</a:t>
            </a:r>
          </a:p>
          <a:p>
            <a:pPr marL="858039" lvl="1" indent="-429020" algn="l">
              <a:lnSpc>
                <a:spcPts val="5563"/>
              </a:lnSpc>
              <a:buFont typeface="Arial"/>
              <a:buChar char="•"/>
            </a:pPr>
            <a:r>
              <a:rPr lang="en-US" sz="3974">
                <a:solidFill>
                  <a:srgbClr val="0927EB"/>
                </a:solidFill>
                <a:latin typeface="Corporative"/>
                <a:ea typeface="Corporative"/>
                <a:cs typeface="Corporative"/>
                <a:sym typeface="Corporative"/>
              </a:rPr>
              <a:t>Summary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573" y="1990571"/>
            <a:ext cx="7297026" cy="155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08"/>
              </a:lnSpc>
              <a:spcBef>
                <a:spcPct val="0"/>
              </a:spcBef>
            </a:pPr>
            <a:r>
              <a:rPr lang="en-US" sz="10173" b="1">
                <a:solidFill>
                  <a:srgbClr val="0927EB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81548" y="5250354"/>
            <a:ext cx="14548138" cy="0"/>
          </a:xfrm>
          <a:prstGeom prst="line">
            <a:avLst/>
          </a:prstGeom>
          <a:ln w="9525" cap="rnd">
            <a:solidFill>
              <a:srgbClr val="0033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58314" y="5189046"/>
            <a:ext cx="223233" cy="22323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C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371606" y="5143500"/>
            <a:ext cx="223233" cy="22323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C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306452" y="5189046"/>
            <a:ext cx="223233" cy="22323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C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281139" y="5143500"/>
            <a:ext cx="223233" cy="22323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3CC"/>
            </a:solidFill>
          </p:spPr>
        </p:sp>
      </p:grpSp>
      <p:sp>
        <p:nvSpPr>
          <p:cNvPr id="11" name="Freeform 11"/>
          <p:cNvSpPr/>
          <p:nvPr/>
        </p:nvSpPr>
        <p:spPr>
          <a:xfrm rot="-5400000">
            <a:off x="825322" y="-825322"/>
            <a:ext cx="4999484" cy="6650129"/>
          </a:xfrm>
          <a:custGeom>
            <a:avLst/>
            <a:gdLst/>
            <a:ahLst/>
            <a:cxnLst/>
            <a:rect l="l" t="t" r="r" b="b"/>
            <a:pathLst>
              <a:path w="4999484" h="6650129">
                <a:moveTo>
                  <a:pt x="0" y="0"/>
                </a:moveTo>
                <a:lnTo>
                  <a:pt x="4999485" y="0"/>
                </a:lnTo>
                <a:lnTo>
                  <a:pt x="4999485" y="6650129"/>
                </a:lnTo>
                <a:lnTo>
                  <a:pt x="0" y="6650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17118" y="6300418"/>
            <a:ext cx="2879737" cy="2879737"/>
          </a:xfrm>
          <a:custGeom>
            <a:avLst/>
            <a:gdLst/>
            <a:ahLst/>
            <a:cxnLst/>
            <a:rect l="l" t="t" r="r" b="b"/>
            <a:pathLst>
              <a:path w="2879737" h="2879737">
                <a:moveTo>
                  <a:pt x="0" y="0"/>
                </a:moveTo>
                <a:lnTo>
                  <a:pt x="2879738" y="0"/>
                </a:lnTo>
                <a:lnTo>
                  <a:pt x="2879738" y="2879738"/>
                </a:lnTo>
                <a:lnTo>
                  <a:pt x="0" y="2879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6634" y="2104752"/>
            <a:ext cx="2894733" cy="2894733"/>
          </a:xfrm>
          <a:custGeom>
            <a:avLst/>
            <a:gdLst/>
            <a:ahLst/>
            <a:cxnLst/>
            <a:rect l="l" t="t" r="r" b="b"/>
            <a:pathLst>
              <a:path w="2894733" h="2894733">
                <a:moveTo>
                  <a:pt x="0" y="0"/>
                </a:moveTo>
                <a:lnTo>
                  <a:pt x="2894732" y="0"/>
                </a:lnTo>
                <a:lnTo>
                  <a:pt x="2894732" y="2894732"/>
                </a:lnTo>
                <a:lnTo>
                  <a:pt x="0" y="289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88799" y="6549658"/>
            <a:ext cx="2630497" cy="2630497"/>
          </a:xfrm>
          <a:custGeom>
            <a:avLst/>
            <a:gdLst/>
            <a:ahLst/>
            <a:cxnLst/>
            <a:rect l="l" t="t" r="r" b="b"/>
            <a:pathLst>
              <a:path w="2630497" h="2630497">
                <a:moveTo>
                  <a:pt x="0" y="0"/>
                </a:moveTo>
                <a:lnTo>
                  <a:pt x="2630498" y="0"/>
                </a:lnTo>
                <a:lnTo>
                  <a:pt x="2630498" y="2630498"/>
                </a:lnTo>
                <a:lnTo>
                  <a:pt x="0" y="2630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66" r="-1666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3824644" y="136626"/>
            <a:ext cx="3528068" cy="4597399"/>
          </a:xfrm>
          <a:custGeom>
            <a:avLst/>
            <a:gdLst/>
            <a:ahLst/>
            <a:cxnLst/>
            <a:rect l="l" t="t" r="r" b="b"/>
            <a:pathLst>
              <a:path w="3528068" h="4597399">
                <a:moveTo>
                  <a:pt x="0" y="0"/>
                </a:moveTo>
                <a:lnTo>
                  <a:pt x="3528068" y="0"/>
                </a:lnTo>
                <a:lnTo>
                  <a:pt x="3528068" y="4597399"/>
                </a:lnTo>
                <a:lnTo>
                  <a:pt x="0" y="459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33729" y="5673358"/>
            <a:ext cx="33649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975">
                <a:solidFill>
                  <a:srgbClr val="0927EB"/>
                </a:solidFill>
                <a:latin typeface="Taviraj Extra-Light"/>
                <a:ea typeface="Taviraj Extra-Light"/>
                <a:cs typeface="Taviraj Extra-Light"/>
                <a:sym typeface="Taviraj Extra-Light"/>
              </a:rPr>
              <a:t>1999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70250" y="5673358"/>
            <a:ext cx="33649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975">
                <a:solidFill>
                  <a:srgbClr val="0927EB"/>
                </a:solidFill>
                <a:latin typeface="Taviraj Extra-Light"/>
                <a:ea typeface="Taviraj Extra-Light"/>
                <a:cs typeface="Taviraj Extra-Light"/>
                <a:sym typeface="Taviraj Extra-Light"/>
              </a:rPr>
              <a:t>UP School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59720" y="5673358"/>
            <a:ext cx="33649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975">
                <a:solidFill>
                  <a:srgbClr val="0927EB"/>
                </a:solidFill>
                <a:latin typeface="Taviraj Extra-Light"/>
                <a:ea typeface="Taviraj Extra-Light"/>
                <a:cs typeface="Taviraj Extra-Light"/>
                <a:sym typeface="Taviraj Extra-Light"/>
              </a:rPr>
              <a:t>First job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47020" y="5673358"/>
            <a:ext cx="336492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975">
                <a:solidFill>
                  <a:srgbClr val="0927EB"/>
                </a:solidFill>
                <a:latin typeface="Taviraj Extra-Light"/>
                <a:ea typeface="Taviraj Extra-Light"/>
                <a:cs typeface="Taviraj Extra-Light"/>
                <a:sym typeface="Taviraj Extra-Light"/>
              </a:rPr>
              <a:t>Graduation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2055601" y="1580457"/>
            <a:ext cx="3198350" cy="2787223"/>
          </a:xfrm>
          <a:custGeom>
            <a:avLst/>
            <a:gdLst/>
            <a:ahLst/>
            <a:cxnLst/>
            <a:rect l="l" t="t" r="r" b="b"/>
            <a:pathLst>
              <a:path w="3506081" h="3168222">
                <a:moveTo>
                  <a:pt x="0" y="0"/>
                </a:moveTo>
                <a:lnTo>
                  <a:pt x="3506081" y="0"/>
                </a:lnTo>
                <a:lnTo>
                  <a:pt x="3506081" y="3168222"/>
                </a:lnTo>
                <a:lnTo>
                  <a:pt x="0" y="3168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5727800" y="825012"/>
            <a:ext cx="18790444" cy="284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313"/>
              </a:lnSpc>
              <a:spcBef>
                <a:spcPct val="0"/>
              </a:spcBef>
            </a:pPr>
            <a:r>
              <a:rPr lang="en-US" sz="8050" dirty="0">
                <a:solidFill>
                  <a:srgbClr val="0927EB"/>
                </a:solidFill>
                <a:latin typeface="Horizon"/>
                <a:ea typeface="Horizon"/>
                <a:cs typeface="Horizon"/>
                <a:sym typeface="Horizon"/>
              </a:rPr>
              <a:t>ABOUT </a:t>
            </a:r>
          </a:p>
          <a:p>
            <a:pPr algn="ctr">
              <a:lnSpc>
                <a:spcPts val="11313"/>
              </a:lnSpc>
              <a:spcBef>
                <a:spcPct val="0"/>
              </a:spcBef>
            </a:pPr>
            <a:r>
              <a:rPr lang="en-US" sz="8050" dirty="0">
                <a:solidFill>
                  <a:srgbClr val="0927EB"/>
                </a:solidFill>
                <a:latin typeface="Horizon"/>
                <a:ea typeface="Horizon"/>
                <a:cs typeface="Horizon"/>
              </a:rPr>
              <a:t>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53524" y="544"/>
            <a:ext cx="2973721" cy="10286456"/>
          </a:xfrm>
          <a:custGeom>
            <a:avLst/>
            <a:gdLst/>
            <a:ahLst/>
            <a:cxnLst/>
            <a:rect l="l" t="t" r="r" b="b"/>
            <a:pathLst>
              <a:path w="2973721" h="10286456">
                <a:moveTo>
                  <a:pt x="0" y="0"/>
                </a:moveTo>
                <a:lnTo>
                  <a:pt x="2973721" y="0"/>
                </a:lnTo>
                <a:lnTo>
                  <a:pt x="2973721" y="10286456"/>
                </a:lnTo>
                <a:lnTo>
                  <a:pt x="0" y="102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21325" y="3279225"/>
            <a:ext cx="6705919" cy="6378544"/>
          </a:xfrm>
          <a:custGeom>
            <a:avLst/>
            <a:gdLst/>
            <a:ahLst/>
            <a:cxnLst/>
            <a:rect l="l" t="t" r="r" b="b"/>
            <a:pathLst>
              <a:path w="6705919" h="6378544">
                <a:moveTo>
                  <a:pt x="0" y="0"/>
                </a:moveTo>
                <a:lnTo>
                  <a:pt x="6705920" y="0"/>
                </a:lnTo>
                <a:lnTo>
                  <a:pt x="6705920" y="6378544"/>
                </a:lnTo>
                <a:lnTo>
                  <a:pt x="0" y="637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1290" y="1267957"/>
            <a:ext cx="154305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927EB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927EB"/>
                </a:solidFill>
                <a:latin typeface="Archivo Black"/>
                <a:ea typeface="Archivo Black"/>
                <a:cs typeface="Archivo Black"/>
                <a:sym typeface="Archivo Black"/>
              </a:rPr>
              <a:t>Chinook Database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290" y="4044706"/>
            <a:ext cx="5154947" cy="56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262">
                <a:solidFill>
                  <a:srgbClr val="0033CC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Chinook Database is a relational database designed to mimic the structure and operations of a digital media store, </a:t>
            </a:r>
          </a:p>
          <a:p>
            <a:pPr algn="l">
              <a:lnSpc>
                <a:spcPts val="3167"/>
              </a:lnSpc>
            </a:pPr>
            <a:r>
              <a:rPr lang="en-US" sz="2262">
                <a:solidFill>
                  <a:srgbClr val="0033CC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focusing on data related to music, artists, albums, genres, and customer transactions. </a:t>
            </a:r>
          </a:p>
          <a:p>
            <a:pPr algn="l">
              <a:lnSpc>
                <a:spcPts val="3167"/>
              </a:lnSpc>
            </a:pPr>
            <a:r>
              <a:rPr lang="en-US" sz="2262">
                <a:solidFill>
                  <a:srgbClr val="0033CC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The database includes tables for employees, customers,</a:t>
            </a:r>
          </a:p>
          <a:p>
            <a:pPr algn="l">
              <a:lnSpc>
                <a:spcPts val="3167"/>
              </a:lnSpc>
            </a:pPr>
            <a:r>
              <a:rPr lang="en-US" sz="2262">
                <a:solidFill>
                  <a:srgbClr val="0033CC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sales invoices, tracks, playlists, and media formats, allowing users to simulate various real-world business scenarios.  </a:t>
            </a:r>
          </a:p>
          <a:p>
            <a:pPr algn="l">
              <a:lnSpc>
                <a:spcPts val="3167"/>
              </a:lnSpc>
            </a:pPr>
            <a:endParaRPr lang="en-US" sz="2262">
              <a:solidFill>
                <a:srgbClr val="0033CC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31290" y="3766365"/>
            <a:ext cx="11959123" cy="4762"/>
          </a:xfrm>
          <a:prstGeom prst="line">
            <a:avLst/>
          </a:prstGeom>
          <a:ln w="9525" cap="flat">
            <a:solidFill>
              <a:srgbClr val="0927E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9672" y="675961"/>
            <a:ext cx="8863925" cy="8935078"/>
          </a:xfrm>
          <a:custGeom>
            <a:avLst/>
            <a:gdLst/>
            <a:ahLst/>
            <a:cxnLst/>
            <a:rect l="l" t="t" r="r" b="b"/>
            <a:pathLst>
              <a:path w="8863925" h="8935078">
                <a:moveTo>
                  <a:pt x="0" y="0"/>
                </a:moveTo>
                <a:lnTo>
                  <a:pt x="8863926" y="0"/>
                </a:lnTo>
                <a:lnTo>
                  <a:pt x="8863926" y="8935078"/>
                </a:lnTo>
                <a:lnTo>
                  <a:pt x="0" y="89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3" b="-2033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525" y="486311"/>
            <a:ext cx="15769868" cy="8771989"/>
          </a:xfrm>
          <a:custGeom>
            <a:avLst/>
            <a:gdLst/>
            <a:ahLst/>
            <a:cxnLst/>
            <a:rect l="l" t="t" r="r" b="b"/>
            <a:pathLst>
              <a:path w="15769868" h="8771989">
                <a:moveTo>
                  <a:pt x="0" y="0"/>
                </a:moveTo>
                <a:lnTo>
                  <a:pt x="15769868" y="0"/>
                </a:lnTo>
                <a:lnTo>
                  <a:pt x="15769868" y="8771989"/>
                </a:lnTo>
                <a:lnTo>
                  <a:pt x="0" y="877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87461" y="489517"/>
            <a:ext cx="2435052" cy="3301931"/>
          </a:xfrm>
          <a:custGeom>
            <a:avLst/>
            <a:gdLst/>
            <a:ahLst/>
            <a:cxnLst/>
            <a:rect l="l" t="t" r="r" b="b"/>
            <a:pathLst>
              <a:path w="2435052" h="3301931">
                <a:moveTo>
                  <a:pt x="0" y="0"/>
                </a:moveTo>
                <a:lnTo>
                  <a:pt x="2435053" y="0"/>
                </a:lnTo>
                <a:lnTo>
                  <a:pt x="2435053" y="3301931"/>
                </a:lnTo>
                <a:lnTo>
                  <a:pt x="0" y="330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891" y="489517"/>
            <a:ext cx="12439121" cy="7217721"/>
          </a:xfrm>
          <a:custGeom>
            <a:avLst/>
            <a:gdLst/>
            <a:ahLst/>
            <a:cxnLst/>
            <a:rect l="l" t="t" r="r" b="b"/>
            <a:pathLst>
              <a:path w="12439121" h="7217721">
                <a:moveTo>
                  <a:pt x="0" y="0"/>
                </a:moveTo>
                <a:lnTo>
                  <a:pt x="12439120" y="0"/>
                </a:lnTo>
                <a:lnTo>
                  <a:pt x="12439120" y="7217722"/>
                </a:lnTo>
                <a:lnTo>
                  <a:pt x="0" y="721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7" r="-2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87461" y="6744699"/>
            <a:ext cx="2435052" cy="3301931"/>
          </a:xfrm>
          <a:custGeom>
            <a:avLst/>
            <a:gdLst/>
            <a:ahLst/>
            <a:cxnLst/>
            <a:rect l="l" t="t" r="r" b="b"/>
            <a:pathLst>
              <a:path w="2435052" h="3301931">
                <a:moveTo>
                  <a:pt x="0" y="0"/>
                </a:moveTo>
                <a:lnTo>
                  <a:pt x="2435053" y="0"/>
                </a:lnTo>
                <a:lnTo>
                  <a:pt x="2435053" y="3301931"/>
                </a:lnTo>
                <a:lnTo>
                  <a:pt x="0" y="330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9" t="-5353" r="-5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93964" y="3542301"/>
            <a:ext cx="2435052" cy="3202398"/>
          </a:xfrm>
          <a:custGeom>
            <a:avLst/>
            <a:gdLst/>
            <a:ahLst/>
            <a:cxnLst/>
            <a:rect l="l" t="t" r="r" b="b"/>
            <a:pathLst>
              <a:path w="2435052" h="3202398">
                <a:moveTo>
                  <a:pt x="0" y="0"/>
                </a:moveTo>
                <a:lnTo>
                  <a:pt x="2435052" y="0"/>
                </a:lnTo>
                <a:lnTo>
                  <a:pt x="2435052" y="3202398"/>
                </a:lnTo>
                <a:lnTo>
                  <a:pt x="0" y="3202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01" b="-140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6684" y="1028700"/>
            <a:ext cx="13805648" cy="7595380"/>
          </a:xfrm>
          <a:custGeom>
            <a:avLst/>
            <a:gdLst/>
            <a:ahLst/>
            <a:cxnLst/>
            <a:rect l="l" t="t" r="r" b="b"/>
            <a:pathLst>
              <a:path w="13805648" h="7595380">
                <a:moveTo>
                  <a:pt x="0" y="0"/>
                </a:moveTo>
                <a:lnTo>
                  <a:pt x="13805648" y="0"/>
                </a:lnTo>
                <a:lnTo>
                  <a:pt x="13805648" y="7595380"/>
                </a:lnTo>
                <a:lnTo>
                  <a:pt x="0" y="759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5" b="-545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4824" y="692641"/>
            <a:ext cx="14938352" cy="8407990"/>
          </a:xfrm>
          <a:custGeom>
            <a:avLst/>
            <a:gdLst/>
            <a:ahLst/>
            <a:cxnLst/>
            <a:rect l="l" t="t" r="r" b="b"/>
            <a:pathLst>
              <a:path w="14938352" h="8407990">
                <a:moveTo>
                  <a:pt x="0" y="0"/>
                </a:moveTo>
                <a:lnTo>
                  <a:pt x="14938352" y="0"/>
                </a:lnTo>
                <a:lnTo>
                  <a:pt x="14938352" y="8407990"/>
                </a:lnTo>
                <a:lnTo>
                  <a:pt x="0" y="840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5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revision>19</cp:revision>
  <dcterms:created xsi:type="dcterms:W3CDTF">2006-08-16T00:00:00Z</dcterms:created>
  <dcterms:modified xsi:type="dcterms:W3CDTF">2024-12-09T19:53:08Z</dcterms:modified>
  <dc:identifier>DAGYs1VNV88</dc:identifier>
</cp:coreProperties>
</file>